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5" r:id="rId3"/>
    <p:sldId id="276" r:id="rId4"/>
    <p:sldId id="270" r:id="rId5"/>
    <p:sldId id="257" r:id="rId6"/>
    <p:sldId id="280" r:id="rId7"/>
    <p:sldId id="289" r:id="rId8"/>
    <p:sldId id="290" r:id="rId9"/>
    <p:sldId id="286" r:id="rId10"/>
    <p:sldId id="288" r:id="rId11"/>
    <p:sldId id="287" r:id="rId12"/>
    <p:sldId id="271" r:id="rId13"/>
    <p:sldId id="291" r:id="rId14"/>
    <p:sldId id="269" r:id="rId15"/>
    <p:sldId id="272" r:id="rId16"/>
    <p:sldId id="275" r:id="rId17"/>
    <p:sldId id="277" r:id="rId18"/>
    <p:sldId id="278" r:id="rId19"/>
    <p:sldId id="281" r:id="rId2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83450" autoAdjust="0"/>
  </p:normalViewPr>
  <p:slideViewPr>
    <p:cSldViewPr snapToGrid="0" snapToObjects="1">
      <p:cViewPr varScale="1">
        <p:scale>
          <a:sx n="62" d="100"/>
          <a:sy n="62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>
        <p:scale>
          <a:sx n="155" d="100"/>
          <a:sy n="155" d="100"/>
        </p:scale>
        <p:origin x="-4272" y="-8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0CC4-0154-4B27-A001-9B421A840AA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01AE-F816-499E-B777-0D6FFBE85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b="1" dirty="0" smtClean="0"/>
              <a:t>FOURTH GAR SINCE 2007</a:t>
            </a:r>
          </a:p>
          <a:p>
            <a:endParaRPr lang="en-GB" sz="1400" b="1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endParaRPr lang="en-US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0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CLIMATE CHANGE ADDS USD 1.4 BILLION TO WIND DAMAGE AAL IN CARIBBEAN</a:t>
            </a:r>
            <a:r>
              <a:rPr lang="en-US" sz="1400" b="1" baseline="0" dirty="0" smtClean="0"/>
              <a:t> BY 2050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IN SOME COUNTRIES (T &amp; T) LARGE INCREASE,  OTHERS (MEXICO) DECREASE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SIMILARLY AGRICULTURAL DROUGHT RISK IN AFRICA:  UP IN MALAWI,  DOWN IN KENYA AND NIGER</a:t>
            </a:r>
            <a:endParaRPr lang="en-US" sz="1400" b="1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95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400" b="1" dirty="0" smtClean="0"/>
              <a:t>EXTENSIVE</a:t>
            </a:r>
            <a:r>
              <a:rPr lang="en-US" sz="1400" b="1" baseline="0" dirty="0" smtClean="0"/>
              <a:t> RISK:  DATA FROM 85 COUNTRIES AND 2 STATES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OVER 50 PERCENT OF DAMAGE TO LOCAL INFRASTRUCTURE (DOESN’T INCLUDE PORTS, AIRPORTS, POWER STATIONS AND ELEMENTS OF CAPITAL INTENSIVE INFRASTRUCTURE)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LOW-INCOME HOUSEHOLDS, SMALL BUSINESSES,  LOCAL GOVERNMENTS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INSIDE POVERTY – A POVERTY ATTRIBUTE</a:t>
            </a:r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Extensive </a:t>
            </a:r>
            <a:r>
              <a:rPr lang="en-US" sz="1400" b="1" dirty="0"/>
              <a:t>risk</a:t>
            </a:r>
            <a:r>
              <a:rPr lang="en-US" sz="1400" dirty="0"/>
              <a:t> is responsible for most </a:t>
            </a:r>
            <a:r>
              <a:rPr lang="en-US" sz="1400" b="1" dirty="0"/>
              <a:t>disaster morbidity and displacement</a:t>
            </a:r>
            <a:r>
              <a:rPr lang="en-US" sz="1400" dirty="0"/>
              <a:t>, and it represents </a:t>
            </a:r>
            <a:r>
              <a:rPr lang="en-US" sz="1400" b="1" dirty="0"/>
              <a:t>an ongoing erosion of development assets, such as houses, schools, health facilities, roads and local infrastructure</a:t>
            </a:r>
            <a:r>
              <a:rPr lang="en-US" sz="1400" dirty="0"/>
              <a:t>, particularly in low and middle-income countries.  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Data on extensive risks is now available from </a:t>
            </a:r>
            <a:r>
              <a:rPr lang="en-US" sz="1400" b="1" dirty="0"/>
              <a:t>85 countries and territories</a:t>
            </a:r>
            <a:r>
              <a:rPr lang="en-US" sz="1400" dirty="0"/>
              <a:t> (up from 12 in 2009). </a:t>
            </a:r>
            <a:r>
              <a:rPr lang="en-US" sz="1400" dirty="0" smtClean="0"/>
              <a:t>   In </a:t>
            </a:r>
            <a:r>
              <a:rPr lang="en-US" sz="1400" dirty="0"/>
              <a:t>the last decade, </a:t>
            </a:r>
            <a:r>
              <a:rPr lang="en-US" sz="1400" b="1" dirty="0"/>
              <a:t>losses due to extensive risk in these countries and territories were equivalent to a total of US$94 billion</a:t>
            </a:r>
            <a:r>
              <a:rPr lang="en-US" sz="1400" dirty="0"/>
              <a:t>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The </a:t>
            </a:r>
            <a:r>
              <a:rPr lang="en-US" sz="1400" dirty="0"/>
              <a:t>cost of extensive risk is usually </a:t>
            </a:r>
            <a:r>
              <a:rPr lang="en-US" sz="1400" b="1" dirty="0"/>
              <a:t>absorbed by the low-income households and communities and small businesses that depend on public infrastructure and the local governments that provide it.,</a:t>
            </a:r>
            <a:r>
              <a:rPr lang="en-US" sz="1400" dirty="0"/>
              <a:t> becoming an </a:t>
            </a:r>
            <a:r>
              <a:rPr lang="en-US" sz="1400" b="1" dirty="0"/>
              <a:t>important poverty attribute </a:t>
            </a:r>
            <a:r>
              <a:rPr lang="en-US" sz="1400" dirty="0"/>
              <a:t>in the process.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3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400" b="1" dirty="0" smtClean="0"/>
              <a:t>RISK THE FUTURE</a:t>
            </a:r>
          </a:p>
          <a:p>
            <a:endParaRPr lang="en-GB" sz="1400" b="1" dirty="0" smtClean="0"/>
          </a:p>
          <a:p>
            <a:r>
              <a:rPr lang="en-GB" sz="1400" b="1" dirty="0" smtClean="0"/>
              <a:t>FOUR DRIVERS THAT CHARACTERISE OUR CURRENT DEVELOPMENT PARADIGM </a:t>
            </a:r>
          </a:p>
          <a:p>
            <a:endParaRPr lang="en-GB" sz="1400" b="1" dirty="0" smtClean="0"/>
          </a:p>
          <a:p>
            <a:r>
              <a:rPr lang="en-GB" sz="1400" b="1" dirty="0" smtClean="0"/>
              <a:t>ALL INTERLINKED :  </a:t>
            </a:r>
          </a:p>
          <a:p>
            <a:endParaRPr lang="en-GB" sz="1400" b="1" dirty="0" smtClean="0"/>
          </a:p>
          <a:p>
            <a:endParaRPr lang="en-GB" sz="1400" b="1" dirty="0" smtClean="0"/>
          </a:p>
          <a:p>
            <a:r>
              <a:rPr lang="en-GB" sz="1400" b="1" dirty="0" smtClean="0"/>
              <a:t>FIRST</a:t>
            </a:r>
            <a:r>
              <a:rPr lang="en-GB" sz="1400" b="1" baseline="0" dirty="0" smtClean="0"/>
              <a:t> IS THAT RISK IS MISPRICED</a:t>
            </a:r>
            <a:endParaRPr lang="en-GB" sz="1400" b="1" dirty="0" smtClean="0"/>
          </a:p>
          <a:p>
            <a:endParaRPr lang="en-GB" sz="1400" b="1" dirty="0" smtClean="0"/>
          </a:p>
          <a:p>
            <a:r>
              <a:rPr lang="en-GB" sz="1400" b="1" dirty="0" smtClean="0"/>
              <a:t>IN A GLOBALISED</a:t>
            </a:r>
            <a:r>
              <a:rPr lang="en-GB" sz="1400" b="1" baseline="0" dirty="0" smtClean="0"/>
              <a:t> ECONOMY </a:t>
            </a:r>
            <a:r>
              <a:rPr lang="en-GB" sz="1400" b="1" dirty="0" smtClean="0"/>
              <a:t>investment </a:t>
            </a:r>
            <a:r>
              <a:rPr lang="en-GB" sz="1400" b="1" dirty="0"/>
              <a:t>tends to flow to locations that offer comparative advantages, including low labour costs, access to export markets, infrastructure, stability and other factors</a:t>
            </a:r>
            <a:r>
              <a:rPr lang="en-GB" sz="1400" b="1" dirty="0" smtClean="0"/>
              <a:t>.  HAZARD RARELY CONSIDERED</a:t>
            </a:r>
          </a:p>
          <a:p>
            <a:endParaRPr lang="en-GB" sz="1400" b="1" dirty="0" smtClean="0"/>
          </a:p>
          <a:p>
            <a:r>
              <a:rPr lang="en-GB" sz="1400" b="1" dirty="0" smtClean="0"/>
              <a:t>SHORT TERM PROFITS OUTWEIGH FUTURE SUSTAINABILITY</a:t>
            </a:r>
          </a:p>
          <a:p>
            <a:endParaRPr lang="en-GB" sz="1400" b="1" dirty="0" smtClean="0"/>
          </a:p>
          <a:p>
            <a:r>
              <a:rPr lang="en-GB" sz="1400" b="1" dirty="0" smtClean="0"/>
              <a:t>MIAMI</a:t>
            </a:r>
            <a:r>
              <a:rPr lang="en-GB" sz="1400" b="1" baseline="0" dirty="0" smtClean="0"/>
              <a:t> BEACH IS A CASE IN POINT</a:t>
            </a:r>
            <a:endParaRPr lang="en-GB" sz="1400" b="1" dirty="0" smtClean="0"/>
          </a:p>
          <a:p>
            <a:endParaRPr lang="en-GB" sz="1400" b="1" dirty="0" smtClean="0"/>
          </a:p>
          <a:p>
            <a:r>
              <a:rPr lang="en-GB" sz="1400" b="1" dirty="0" smtClean="0"/>
              <a:t>INCREASING</a:t>
            </a:r>
            <a:r>
              <a:rPr lang="en-GB" sz="1400" b="1" baseline="0" dirty="0" smtClean="0"/>
              <a:t> HAZARD EXPOSURE AND SYSTEMIC RISK</a:t>
            </a:r>
            <a:endParaRPr lang="en-GB" sz="14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3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RISK IS DRIVEN BY UNEQUAL</a:t>
            </a:r>
            <a:r>
              <a:rPr lang="en-US" sz="1400" b="1" baseline="0" dirty="0" smtClean="0"/>
              <a:t> ACCESS TO URBAN SPACE, INFRASTRUCTURE, SERVICES AND SECURITY.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ABSOLUTE NUMBERS LIVING IN SQUATTER SETTLEMENTS CONTINUE TO RISE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60 PERCENT</a:t>
            </a:r>
            <a:r>
              <a:rPr lang="en-US" sz="1400" b="1" baseline="0" dirty="0" smtClean="0"/>
              <a:t> OF AREA TO BE URBANISED BY 2030 REMAINS TO BE BUILT 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MOST URBAN GROWTH IN AFRICA AND SOUTH ASIA, PARTICULARLY IN SMALLER URBAN CENTRES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THESE ARE WHERE LOCAL GOVERNMENTS DO NOT HAVE THE CAPACITIES TO PLAN AND MANAGE DEVELOPMENT</a:t>
            </a:r>
          </a:p>
          <a:p>
            <a:endParaRPr lang="en-US" sz="1400" baseline="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64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b="1" dirty="0" smtClean="0"/>
              <a:t>WORLD</a:t>
            </a:r>
            <a:r>
              <a:rPr lang="en-US" sz="1400" b="1" baseline="0" dirty="0" smtClean="0"/>
              <a:t> IS BECOMING A MORE UNEQUAL PLACE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GLOBAL GINI COEFFICIENT</a:t>
            </a:r>
            <a:r>
              <a:rPr lang="en-US" sz="1400" b="1" baseline="0" dirty="0" smtClean="0"/>
              <a:t> OF 0.89 NEARING ABSOLUTE INEQUALITY	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1 PERCENT OWN 48% OF WEALTH (CREDIT SUISSE)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ALL GAR HAVE SHOWN HOW RISK IS DISPROPORTIONATELY CONCENTRATED IN LOW INCOME HOUSEHOLDS AND COMMUNITIES IN LOW INCOME COUNTRIES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THEREFORE IF INEQUALITY CONTINUES TO INCREASE,  SO WILL RISK IN THE REGIONS AND SECTORS LEFT BEHIND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UNIVERSALITY OF HFA CHALLENGED BY CAPACITIES FOR LOCAL IMPLEMENTATION -  LOCAL GOVT. SPENDING RANGES FROM USD12K PER CAPITA IN DENMARK TO USD4 IN PARTS OF SUB-SAHARAN AFRICA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LOW LEVELS OF INVESTMENT IN RISK REDUCING INFRASTRUCTURE,  SOCIAL AND ENVIRONMENTAL PROTECTION ETC.</a:t>
            </a:r>
          </a:p>
          <a:p>
            <a:endParaRPr lang="en-US" sz="1400" b="1" baseline="0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3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CLIMATE</a:t>
            </a:r>
            <a:r>
              <a:rPr lang="en-US" sz="1400" b="1" baseline="0" dirty="0" smtClean="0"/>
              <a:t> CHANGE AND DESTRUCTION OF ECOSYSTEMS INCREASES RISKS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52 PERCENT OF COASTAL WETLANDS LOST SINCE 1980.  RAPID DEGRDATION OF CORAL REEFS AND MANGGROVES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CLIMATE CHANGE ….  350 PPM TO 400 PPM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WE WOULD CURRENTLY NEED 1.5 PLANETS TO COPE WITH WHAT WE ARE TAKING OUT AND WASTE WE ARE PUTTING BACK IN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CAN ONLY GET WORSE …….  ESTIAMTES THAT BY 2050 40 PERCENT OF THE GLOBAL POPULATION WILL LIVE IN RIVER BASINS WITH SEVERE WATER STRESS</a:t>
            </a:r>
            <a:endParaRPr lang="en-US" sz="1400" b="1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8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b="1" dirty="0" smtClean="0"/>
              <a:t>IF WE ARE TO REDUCE RISK WE WILL HAVE TO DEVELOPMENT IN A DIFFERENT WAY:  LOW CARBON ECONOMY … MITIGATES</a:t>
            </a:r>
            <a:r>
              <a:rPr lang="en-US" sz="1400" b="1" baseline="0" dirty="0" smtClean="0"/>
              <a:t> CLIMATE CHANGE,  RESTORING REGULATORY ECOSYSTEMS …..  LESS FLOODS AND STORM SURGE HAZARD,   SUSTAINABLE AGRICULTURE  … MORE FOOD SECURITY…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FORTUNTELY DEVELOPING</a:t>
            </a:r>
            <a:r>
              <a:rPr lang="en-US" sz="1400" b="1" baseline="0" dirty="0" smtClean="0"/>
              <a:t> SUSTIANABLY </a:t>
            </a:r>
            <a:r>
              <a:rPr lang="en-US" sz="1400" b="1" dirty="0" smtClean="0"/>
              <a:t>IT IS POSSIBLE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HUMAN</a:t>
            </a:r>
            <a:r>
              <a:rPr lang="en-US" sz="1400" b="1" baseline="0" dirty="0" smtClean="0"/>
              <a:t> DEVELOPMENT AND SOCIAL PROGRESS DO NOT DEPEND ON INLIMITED INCREASES IN ENERGY CONSUMPTION OR GDP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AND IS HAPPENING:  GROWING MOMENTUM OF CHANGING DEVELOPMENT PRACTICES IN RENEWABLE ENERGY,  WASTE AND WATER MANAGEMENT,  ECOSYSTEM ENHANCEMENT,  GREEN INFRASTRUCTURE,  SUSTAINABLE AGRICULTURE ETC.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INITIATIVES FROM CITIZENS,  CITIES, BUSINESSES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MOMENTUM NOW IN LOW AND MIDDLE INCOME COUNTRIES</a:t>
            </a:r>
            <a:endParaRPr lang="en-US" sz="1400" b="1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33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BUT TO</a:t>
            </a:r>
            <a:r>
              <a:rPr lang="en-US" sz="1400" b="1" baseline="0" dirty="0" smtClean="0"/>
              <a:t> FACILTIATE DEVELOPING SUSTINABLY </a:t>
            </a:r>
            <a:r>
              <a:rPr lang="en-US" sz="1400" b="1" dirty="0" smtClean="0"/>
              <a:t> MEANS THAT WE HAVE TO CHANGE OUR APPROACH TO DRM:  THE FOCUS HAS TO MORE FROM MANAGING DISASTERS (PROTECTING OLD</a:t>
            </a:r>
            <a:r>
              <a:rPr lang="en-US" sz="1400" b="1" baseline="0" dirty="0" smtClean="0"/>
              <a:t> DEVELOPMENT PARADIGM AGAINST EXTERNAL THREATS) TO MANAGING RISKS INSIDE DEVELOPMENT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DISASTER RISK AND CLIMATE CHANGE ARE BOTH DEPENDENT VARIABLES OF DEVELOPMENT.  THEREFORE RISK MANAGEMENT CUTS ACROSS AND ALIGNS ALL THREE FRAMEWORKS UNDER DISCUSSION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RISK MANAGEMENT NOW HAS TO BECOME NOT AN ADD-ON THAT NEEDS TO BE MAINSTREAMED INTO DEVELOPMENT BUT A SET OF PRACTICES EMBEDDED IN ITS VERY DNA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THREE APPROACHES TO DRM:  PREVENTING AND AVOIDING NEW RISK,  REDUCING EXISTING RISKS, STRENGTHENING SOCIAL AND ECONOMIC RESILIENCE  NEED TO BE COMBINED IN APPROPRIATE STRATEGIES</a:t>
            </a:r>
          </a:p>
          <a:p>
            <a:endParaRPr lang="en-US" sz="1400" b="1" baseline="0" dirty="0" smtClean="0"/>
          </a:p>
          <a:p>
            <a:endParaRPr lang="en-US" sz="1400" b="1" baseline="0" dirty="0" smtClean="0"/>
          </a:p>
          <a:p>
            <a:endParaRPr lang="en-US" sz="1300" dirty="0"/>
          </a:p>
          <a:p>
            <a:endParaRPr lang="en-US" sz="1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70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400" b="1" dirty="0" smtClean="0"/>
              <a:t>FORTUNTELY DRM ITSELF</a:t>
            </a:r>
            <a:r>
              <a:rPr lang="en-US" sz="1400" b="1" baseline="0" dirty="0" smtClean="0"/>
              <a:t> IS RAPIDLY EVOLVING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INNOVATION COMING FROM CITIES, PRIVATE AND FINANCIAL SECTOR,  CIVIL SOCIETY AND FROM SOME GOVERNMENTS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GOVERNANCE INNOVATIONS:   COUNTRIES WILL CONTINUE TO REQUIRED DM INSTITTUIONS BUT MANY ARE NOT EXPERIMENTING WITH NEW LEGISLATION AND INSTITUTIONS,  LOCUS OF FINANCE AND PLANNING MINISTRIES ETC.  CHIEF RISK OFFICERS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NEW OPEN ACCESS RISK METRICS COMING ON STREAM:  HELP TO REPRICE RISK.  EXTENSIVE RISK AND SOCIAL DEMAND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BENEFIT COST ANALYSIS STARTING TO OPEN UP:  FROM REPLACEMENT COSTS TO DOWNSTREAM BENEFITS 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ACCOUNTABILITY:  FROM DISASTERS TO RISKS.  PARLIAMENTARY COMMITTEES, NATIONAL AUDIT BODIES,  RISK OMBUDSMAN,  VOLUNTARY STANDARDS ETC.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96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9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b="1" dirty="0" smtClean="0"/>
              <a:t>25 YEARS OF INTERNATIONAL AGREEMENTS</a:t>
            </a:r>
          </a:p>
          <a:p>
            <a:endParaRPr lang="en-GB" sz="1400" b="1" dirty="0"/>
          </a:p>
          <a:p>
            <a:r>
              <a:rPr lang="en-GB" sz="1400" b="1" dirty="0" smtClean="0"/>
              <a:t>HFA MONITOR AND GAR ONLY SINCE 2007</a:t>
            </a:r>
          </a:p>
          <a:p>
            <a:endParaRPr lang="en-GB" sz="1400" b="1" dirty="0"/>
          </a:p>
          <a:p>
            <a:r>
              <a:rPr lang="en-GB" sz="1400" b="1" dirty="0" smtClean="0"/>
              <a:t>THREE INTERNATIONAL AGREEMENTS IN 2015</a:t>
            </a:r>
          </a:p>
          <a:p>
            <a:endParaRPr lang="en-GB" sz="1400" b="1" dirty="0"/>
          </a:p>
          <a:p>
            <a:r>
              <a:rPr lang="en-GB" sz="1400" b="1" dirty="0" smtClean="0"/>
              <a:t>IS THE APPROACH TO DISASTER RISK MANAGEMENT FOLLOWED SINCE 1990 </a:t>
            </a:r>
            <a:r>
              <a:rPr lang="en-GB" sz="1400" b="1" i="1" dirty="0" smtClean="0"/>
              <a:t>FIT FOR PURPOSE </a:t>
            </a:r>
            <a:r>
              <a:rPr lang="en-GB" sz="1400" b="1" dirty="0" smtClean="0"/>
              <a:t>TO REDUCE DISASTER RISK AND TO FACILITATE SUSTAINABLE DEVELOPMENT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1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1400" b="1" dirty="0" smtClean="0"/>
              <a:t>EMERGENCY MANAGEMENT EVOLVED INTO DISASTER RISK MANAGEMENT ON THE BASIS OF THE DISASTER MANAGEMENT CYCLE</a:t>
            </a:r>
          </a:p>
          <a:p>
            <a:endParaRPr lang="en-GB" sz="1400" b="1" dirty="0"/>
          </a:p>
          <a:p>
            <a:r>
              <a:rPr lang="en-GB" sz="1400" b="1" dirty="0" smtClean="0"/>
              <a:t>SYNCRETIC EVOLUTION FROM RESPONSE TO INCLUDE PREPAREDNESS, RECOVERY, RISK REDUCTION</a:t>
            </a:r>
          </a:p>
          <a:p>
            <a:endParaRPr lang="en-GB" sz="1400" b="1" dirty="0"/>
          </a:p>
          <a:p>
            <a:r>
              <a:rPr lang="en-GB" sz="1400" b="1" dirty="0" smtClean="0"/>
              <a:t>INCREASED COMMITMENT UNDER HFA</a:t>
            </a:r>
          </a:p>
          <a:p>
            <a:endParaRPr lang="en-GB" sz="1400" b="1" dirty="0"/>
          </a:p>
          <a:p>
            <a:r>
              <a:rPr lang="en-GB" sz="1400" b="1" dirty="0" smtClean="0"/>
              <a:t>PROTECT DEVELOPMENT AGAINST DISASTERS (AS EXOGENOUS EVENTS)</a:t>
            </a:r>
          </a:p>
          <a:p>
            <a:endParaRPr lang="en-GB" sz="1400" b="1" dirty="0"/>
          </a:p>
          <a:p>
            <a:r>
              <a:rPr lang="en-GB" sz="1400" b="1" dirty="0" smtClean="0"/>
              <a:t>SECTOR HAS EVOLVED IN SOMETHING OF A SILO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3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500" b="1" dirty="0" smtClean="0"/>
              <a:t>HOWEVER RISK IS A DEPENDENT VARIABLE:  FUNCTION OF EXPOSURE, HAZARD AND VULNERABILITY – IN TURN CONFIGURED BY DEVELOPMENT.  RISK HAS NO SUBSTANTIAL, INDEPENDENT EXISTENCE, MORE LIKE A COLOUR OR TEXTURE OF DEVELOPMENT</a:t>
            </a:r>
          </a:p>
          <a:p>
            <a:endParaRPr lang="en-GB" sz="1500" b="1" dirty="0"/>
          </a:p>
          <a:p>
            <a:r>
              <a:rPr lang="en-GB" sz="1500" b="1" dirty="0" smtClean="0"/>
              <a:t>HFA GAVE DETAILED GUIDANCE AND SPACE FOR MANAGING UNDERLYING RISKS IN DEVELOPMENT BUT THIS IS THE SPACE DRM SECTOR HAS NOT FILLED OR BEEN ABLE TO TO FILL</a:t>
            </a:r>
          </a:p>
          <a:p>
            <a:endParaRPr lang="en-GB" sz="1500" b="1" dirty="0"/>
          </a:p>
          <a:p>
            <a:r>
              <a:rPr lang="en-GB" sz="1500" b="1" dirty="0" smtClean="0"/>
              <a:t>SCHIZOPHRENIC APPROACH TO DRR– PROTECTING DEVELOPMENT AGAINST ITSELF</a:t>
            </a:r>
          </a:p>
          <a:p>
            <a:endParaRPr lang="en-GB" sz="1500" b="1" dirty="0"/>
          </a:p>
          <a:p>
            <a:r>
              <a:rPr lang="en-GB" sz="1500" b="1" dirty="0" smtClean="0"/>
              <a:t>RISKS HAVE INCREASED FASTER THAN THEY HAVE BEEN REDUCED</a:t>
            </a:r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72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b="1" dirty="0" smtClean="0"/>
              <a:t>AFTER 25 YEARS OF INTERNATIONAL AGREEMENTS WE HAVE ACCUMULATED A HUGE STOCK OF RISKY DEVELOPMENT</a:t>
            </a:r>
          </a:p>
          <a:p>
            <a:endParaRPr lang="en-GB" sz="1400" b="1" dirty="0"/>
          </a:p>
          <a:p>
            <a:r>
              <a:rPr lang="en-GB" sz="1400" b="1" dirty="0" smtClean="0"/>
              <a:t>THE FACT THAT MORTALITY AND ECOMONIC LOSS ARE COUNTED SEPARATELY MEANS THAT THE REAL DIMENSION OF THE PROBLEM IS RARELY VISIBLE  (65 K DEATHS A YEAR VS 1 MILLION FROM TUBERCULOSIS,  USD300 BILLION VS USD 4 TRILLION IN BANKING SECTOR IN 2008)</a:t>
            </a:r>
          </a:p>
          <a:p>
            <a:endParaRPr lang="en-GB" sz="1400" b="1" dirty="0"/>
          </a:p>
          <a:p>
            <a:r>
              <a:rPr lang="en-GB" sz="1400" b="1" dirty="0" smtClean="0"/>
              <a:t>DISASTERS ARE MANIFEST RISK.  CONVERTING LOSS INTO </a:t>
            </a:r>
            <a:r>
              <a:rPr lang="en-GB" sz="1400" b="1" i="1" dirty="0" smtClean="0"/>
              <a:t>DALY </a:t>
            </a:r>
            <a:r>
              <a:rPr lang="en-GB" sz="1400" b="1" dirty="0" smtClean="0"/>
              <a:t>GIVES ANA AVERAGE OF 42 MILLION LIFE YEARS PER YEAR.  SIMILAR TO TUBERCULOSIS</a:t>
            </a:r>
          </a:p>
          <a:p>
            <a:endParaRPr lang="en-GB" sz="1400" b="1" dirty="0"/>
          </a:p>
          <a:p>
            <a:r>
              <a:rPr lang="en-GB" sz="1400" b="1" dirty="0" smtClean="0"/>
              <a:t>80 PERCENT PLUS IN LOW AND MIDDLE INCOME COUNTRIES</a:t>
            </a:r>
          </a:p>
          <a:p>
            <a:endParaRPr lang="en-GB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6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HISTORICAL LOSS DOES NOT GIVE GOOD IDEA OF FUTURE RISK.   MOST DISASTERS THAT COULD HAPPEN HAVE NOT HAPPENED YET</a:t>
            </a:r>
          </a:p>
          <a:p>
            <a:endParaRPr lang="en-US" sz="1400" b="1" dirty="0"/>
          </a:p>
          <a:p>
            <a:r>
              <a:rPr lang="en-US" sz="1400" b="1" dirty="0" smtClean="0"/>
              <a:t>USD 314 BILLION PER YEAR AAL (EXCLUDES DROUGHT, AGRICULTURE, EXTENSIVE RISK)</a:t>
            </a:r>
          </a:p>
          <a:p>
            <a:endParaRPr lang="en-US" sz="1400" dirty="0" smtClean="0"/>
          </a:p>
          <a:p>
            <a:r>
              <a:rPr lang="en-US" sz="1400" b="1" dirty="0" smtClean="0"/>
              <a:t>AAL IS NOT WHAT COUNTRIES WILL LOSE EACH YEAR – WHAT THEY SHOULD SET ASIDE TO COVER future LOSSES OVER THE LONG TERM</a:t>
            </a:r>
            <a:endParaRPr lang="en-US" sz="1400" b="1" dirty="0"/>
          </a:p>
          <a:p>
            <a:endParaRPr lang="en-US" sz="1400" dirty="0" smtClean="0"/>
          </a:p>
          <a:p>
            <a:r>
              <a:rPr lang="en-US" sz="1400" b="1" dirty="0" smtClean="0"/>
              <a:t>USD 70 PER WORKING AGE PERSON OR 2 MONTHS INCOME FOR SOMEONE BELOW THE POVERTY LINE</a:t>
            </a:r>
            <a:endParaRPr lang="en-US" sz="14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6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THE AAL ALSO DOES NOT INDICATE THE MAXIMUM LOSSES A COUNTRY COULD FACE.  </a:t>
            </a:r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COUNTRIES WITH BUDGET DEFICITS,  INSUFFICIENT RESERVES ETC. MAY NOT BE ABLE TO ABSORB THIS KIND OF LOSS</a:t>
            </a:r>
          </a:p>
          <a:p>
            <a:endParaRPr lang="en-US" sz="1400" b="1" dirty="0"/>
          </a:p>
          <a:p>
            <a:r>
              <a:rPr lang="en-US" sz="1400" b="1" dirty="0" smtClean="0"/>
              <a:t>STRESS TEST OF 1 IN 100 YEAR LOSS -  5% PROBABILITY IN 5 YEARS</a:t>
            </a:r>
          </a:p>
          <a:p>
            <a:endParaRPr lang="en-US" sz="1400" b="1" dirty="0"/>
          </a:p>
          <a:p>
            <a:r>
              <a:rPr lang="en-US" sz="1400" b="1" dirty="0" smtClean="0"/>
              <a:t>NOT A PROBLEM FOR USA, CANADA,  MOST OF EUROPE (EXCL. GREECE)</a:t>
            </a:r>
          </a:p>
          <a:p>
            <a:endParaRPr lang="en-US" sz="1400" b="1" dirty="0"/>
          </a:p>
          <a:p>
            <a:r>
              <a:rPr lang="en-US" sz="1400" b="1" dirty="0" smtClean="0"/>
              <a:t>COUNTRIES LIKE MADAGASCAR, PAKISTAN, NICARAGUA WOULD FACE A MAJOR FINANCING GAP</a:t>
            </a:r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45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COUNTRIES WITH HIGH RATIO</a:t>
            </a:r>
            <a:r>
              <a:rPr lang="en-US" sz="1400" b="1" baseline="0" dirty="0" smtClean="0"/>
              <a:t> OF AAL TO SOCIAL EXPENDITURE, CAPITAL INVESTMENT AND CAPITAL STOCK WILL HAVE DIFFICULTIES TO ACHIEVE SUSTAINABLE DEVELOPMENT GOALS</a:t>
            </a:r>
          </a:p>
          <a:p>
            <a:endParaRPr lang="en-US" sz="14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/>
              <a:t>For example, annual social expenditure is about 400 times greater in high-income countries than in low-income countries. </a:t>
            </a:r>
            <a:r>
              <a:rPr lang="en-US" sz="1400" dirty="0" smtClean="0"/>
              <a:t>However, </a:t>
            </a:r>
            <a:r>
              <a:rPr lang="en-US" sz="1400" b="1" dirty="0" smtClean="0"/>
              <a:t>expected annual losses in low-income countries are five times higher than in high-income countries </a:t>
            </a:r>
            <a:r>
              <a:rPr lang="en-US" sz="1400" dirty="0" smtClean="0"/>
              <a:t>expressed as a proportion of social expenditure</a:t>
            </a:r>
            <a:r>
              <a:rPr lang="en-US" sz="1400" b="1" dirty="0" smtClean="0"/>
              <a:t>. </a:t>
            </a:r>
            <a:endParaRPr lang="en-US" sz="1400" b="1" baseline="0" dirty="0" smtClean="0"/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IMPLICATIONS DIFFERENT:  GREECE VS.  CAPITAL STOCK AND CAPITAL INVESTMENT – MADAGASCAR SOCIAL EXPENDITURE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IMPLICATIONS FOR GREECE SIMILAR TO PHILIPPINES AND HONDURAS EVEN THOUGH RISK IS RELATIVELY LOWER</a:t>
            </a:r>
          </a:p>
          <a:p>
            <a:endParaRPr lang="en-US" sz="1400" b="1" baseline="0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8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SIDS:</a:t>
            </a:r>
            <a:r>
              <a:rPr lang="en-US" sz="1400" b="1" baseline="0" dirty="0" smtClean="0"/>
              <a:t>  AAL EQUIVALENT TO: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20 TIMES MORE OF THEIR CAPITAL STOCK COMPARED TO EUROPE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/>
              <a:t>20 TIMES MORE OF THEIR SOCIAL EXPENDITURE COMPARED TO EUROPE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8 TIMES MORE OF THEIR INVESTMENT THAN EUROPE</a:t>
            </a:r>
          </a:p>
          <a:p>
            <a:endParaRPr lang="en-US" sz="1400" b="1" baseline="0" dirty="0" smtClean="0"/>
          </a:p>
          <a:p>
            <a:r>
              <a:rPr lang="en-US" sz="1400" b="1" baseline="0" dirty="0" smtClean="0"/>
              <a:t>SOME BIGGER COUNTRIES LIKE PHILIPPINES AND MADAGASCAR HAVE SIMILAR ISSUES PARTICULARLY WITH RESPECT TO SOCIAL EXPENDITURE</a:t>
            </a:r>
            <a:endParaRPr lang="en-US" sz="1400" b="1" dirty="0" smtClean="0"/>
          </a:p>
          <a:p>
            <a:endParaRPr lang="en-US" sz="1400" dirty="0" smtClean="0"/>
          </a:p>
          <a:p>
            <a:r>
              <a:rPr lang="en-US" sz="1400" b="1" dirty="0" smtClean="0"/>
              <a:t>THREATENS</a:t>
            </a:r>
            <a:r>
              <a:rPr lang="en-US" sz="1400" b="1" baseline="0" dirty="0" smtClean="0"/>
              <a:t> THEIR CAPACITY FOR SUSTAINABLE DEVELOPMENT</a:t>
            </a:r>
            <a:endParaRPr 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4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80-3BCC-0447-8C2F-87C43C10032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D520-D6F9-3142-9079-3F7ED676A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8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80-3BCC-0447-8C2F-87C43C10032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D520-D6F9-3142-9079-3F7ED676A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80-3BCC-0447-8C2F-87C43C10032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D520-D6F9-3142-9079-3F7ED676A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8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80-3BCC-0447-8C2F-87C43C10032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D520-D6F9-3142-9079-3F7ED676A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6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80-3BCC-0447-8C2F-87C43C10032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D520-D6F9-3142-9079-3F7ED676A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9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80-3BCC-0447-8C2F-87C43C10032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D520-D6F9-3142-9079-3F7ED676A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80-3BCC-0447-8C2F-87C43C10032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D520-D6F9-3142-9079-3F7ED676A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8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80-3BCC-0447-8C2F-87C43C10032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D520-D6F9-3142-9079-3F7ED676A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80-3BCC-0447-8C2F-87C43C10032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D520-D6F9-3142-9079-3F7ED676A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80-3BCC-0447-8C2F-87C43C10032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D520-D6F9-3142-9079-3F7ED676A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2C80-3BCC-0447-8C2F-87C43C10032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D520-D6F9-3142-9079-3F7ED676A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32C80-3BCC-0447-8C2F-87C43C10032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D520-D6F9-3142-9079-3F7ED676A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9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3162" y="4860583"/>
            <a:ext cx="7688719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+mn-ea"/>
                <a:cs typeface="+mn-cs"/>
              </a:rPr>
            </a:b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+mn-ea"/>
                <a:cs typeface="+mn-cs"/>
              </a:rPr>
              <a:t>Making development sustainable: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+mn-ea"/>
                <a:cs typeface="+mn-cs"/>
              </a:rPr>
              <a:t>the future of </a:t>
            </a: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+mn-ea"/>
                <a:cs typeface="+mn-cs"/>
              </a:rPr>
            </a:b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+mn-ea"/>
                <a:cs typeface="+mn-cs"/>
              </a:rPr>
              <a:t>disaster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+mn-ea"/>
                <a:cs typeface="+mn-cs"/>
              </a:rPr>
              <a:t>risk </a:t>
            </a: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+mn-ea"/>
                <a:cs typeface="+mn-cs"/>
              </a:rPr>
              <a:t>management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+mn-ea"/>
                <a:cs typeface="+mn-cs"/>
              </a:rPr>
              <a:t/>
            </a:r>
            <a:br>
              <a:rPr lang="en-US" sz="24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+mn-ea"/>
                <a:cs typeface="+mn-cs"/>
              </a:rPr>
            </a:br>
            <a:endParaRPr lang="en-US" sz="2400" dirty="0">
              <a:solidFill>
                <a:schemeClr val="tx1">
                  <a:tint val="75000"/>
                </a:schemeClr>
              </a:solidFill>
              <a:latin typeface="Source Sans Pro Semibold" panose="020B0603030403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Users\Ponserre\Dropbox\5. GAR15\13. Website\logo-PW-Hyogo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08" y="1167352"/>
            <a:ext cx="4124325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0" y="1259204"/>
            <a:ext cx="8315269" cy="36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6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Climate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change magnifies risk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2400" y="5842000"/>
            <a:ext cx="633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The increase in annual average loss due to wind damage in the Caribbean by 2050 as a result of climate change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35650" y="4872203"/>
            <a:ext cx="5109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Total </a:t>
            </a:r>
            <a:r>
              <a:rPr lang="fr-CH" sz="1400" b="1" dirty="0" err="1" smtClean="0"/>
              <a:t>increase</a:t>
            </a:r>
            <a:r>
              <a:rPr lang="fr-CH" sz="1400" b="1" dirty="0" smtClean="0"/>
              <a:t> of AAL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climate</a:t>
            </a:r>
            <a:r>
              <a:rPr lang="fr-CH" sz="1400" b="1" dirty="0" smtClean="0"/>
              <a:t> change to 2050 = US$ 1.4 billion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148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E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xtensive risk:  eroding resilience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640" y="5394960"/>
            <a:ext cx="648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Most disaster impacts in infrastructure are associated with extensive risk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4" y="1417637"/>
            <a:ext cx="8141515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3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Underlying risk drivers: Mispricing 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risk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520" y="6024880"/>
            <a:ext cx="509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Estimated impact of sea level rise in Miami Beach by 2060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04" y="1327992"/>
            <a:ext cx="5591992" cy="474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Underlying risk drivers: Urbanizing risk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0559" y="5913120"/>
            <a:ext cx="731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Expected regional increase in the proportion of urban population by 2050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157288"/>
            <a:ext cx="8561387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Ponserre\Dropbox\13. R!SE\7. Logo design\Rise-Final-Art-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90" y="6553736"/>
            <a:ext cx="335924" cy="2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Underlying risk drivers: Growing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inequalities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8735" y="6172200"/>
            <a:ext cx="686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Annual local government spending per person for selected countries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1107995"/>
            <a:ext cx="8952680" cy="50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Underlying risk drivers: 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/>
            </a:r>
            <a:b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</a:b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Overconsumption overwhelming bio-capacity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2880" y="5862320"/>
            <a:ext cx="663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</a:rPr>
              <a:t>A</a:t>
            </a:r>
            <a:r>
              <a:rPr lang="en-US" dirty="0" smtClean="0">
                <a:solidFill>
                  <a:srgbClr val="7F7F7F"/>
                </a:solidFill>
              </a:rPr>
              <a:t>bout 1.5 planets are now required to sustain current levels of consumption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1" y="1304925"/>
            <a:ext cx="7948193" cy="455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2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Developing sustainably is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possible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640" y="6035040"/>
            <a:ext cx="709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The non-linear relationship between energy consumption and human development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3" y="1019250"/>
            <a:ext cx="8902842" cy="509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1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From managing disasters to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managing risks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9040" y="6035040"/>
            <a:ext cx="684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Managing risks aligns the disaster risk reduction, climate change action and sustainable development agendas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21" y="1047749"/>
            <a:ext cx="6546684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The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future of disaster risk 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management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8080" y="5822910"/>
            <a:ext cx="714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F7F7F"/>
                </a:solidFill>
              </a:rPr>
              <a:t>Innovations in areas as diverse as risk governance, risk knowledge, benefit-cost analysis and accountability are challenging old assumptions and creating new opportunities.</a:t>
            </a:r>
            <a:r>
              <a:rPr lang="en-GB" dirty="0"/>
              <a:t>  </a:t>
            </a:r>
            <a:endParaRPr lang="en-US" dirty="0"/>
          </a:p>
        </p:txBody>
      </p:sp>
      <p:pic>
        <p:nvPicPr>
          <p:cNvPr id="4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" y="1312987"/>
            <a:ext cx="6804660" cy="40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2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  <p:pic>
        <p:nvPicPr>
          <p:cNvPr id="3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1278" y="4515107"/>
            <a:ext cx="1187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solidFill>
                  <a:schemeClr val="bg1">
                    <a:lumMod val="50000"/>
                  </a:schemeClr>
                </a:solidFill>
              </a:rPr>
              <a:t>#gar15</a:t>
            </a:r>
            <a:endParaRPr lang="fr-CH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45" y="3549948"/>
            <a:ext cx="2614421" cy="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51" y="1271065"/>
            <a:ext cx="1983608" cy="198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5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25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years of international commitment to disaster risk reduction</a:t>
            </a:r>
          </a:p>
        </p:txBody>
      </p:sp>
      <p:pic>
        <p:nvPicPr>
          <p:cNvPr id="5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Ponserre\Desktop\International agreemen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02" y="1221107"/>
            <a:ext cx="7464712" cy="511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2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From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managing disasters 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9904" y="6002774"/>
            <a:ext cx="750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rgbClr val="7F7F7F"/>
                </a:solidFill>
              </a:rPr>
              <a:t>D</a:t>
            </a:r>
            <a:r>
              <a:rPr lang="en-US" dirty="0" smtClean="0">
                <a:solidFill>
                  <a:srgbClr val="7F7F7F"/>
                </a:solidFill>
              </a:rPr>
              <a:t>isaster management cycle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20" y="1325012"/>
            <a:ext cx="7785380" cy="44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5206" y="5607410"/>
            <a:ext cx="72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1975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4888" y="5642901"/>
            <a:ext cx="72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2011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75993" y="3737008"/>
            <a:ext cx="6761583" cy="2694371"/>
            <a:chOff x="946809" y="3458435"/>
            <a:chExt cx="6761583" cy="2694371"/>
          </a:xfrm>
        </p:grpSpPr>
        <p:grpSp>
          <p:nvGrpSpPr>
            <p:cNvPr id="3" name="Group 2"/>
            <p:cNvGrpSpPr/>
            <p:nvPr/>
          </p:nvGrpSpPr>
          <p:grpSpPr>
            <a:xfrm>
              <a:off x="946809" y="3458435"/>
              <a:ext cx="6432399" cy="2694371"/>
              <a:chOff x="553617" y="1809244"/>
              <a:chExt cx="7955477" cy="3332350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241" y="1809244"/>
                <a:ext cx="3756853" cy="333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617" y="1809244"/>
                <a:ext cx="3830616" cy="3249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946809" y="5833872"/>
              <a:ext cx="6761583" cy="2321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15" y="-2061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Less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progress in managing risks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2485" y="6139163"/>
            <a:ext cx="35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F7F7F"/>
                </a:solidFill>
                <a:latin typeface="+mj-lt"/>
              </a:rPr>
              <a:t>Assessing </a:t>
            </a:r>
            <a:r>
              <a:rPr lang="en-GB" sz="1400" dirty="0">
                <a:solidFill>
                  <a:srgbClr val="7F7F7F"/>
                </a:solidFill>
                <a:latin typeface="+mj-lt"/>
              </a:rPr>
              <a:t>disaster risk impacts of major development projects</a:t>
            </a:r>
            <a:endParaRPr lang="en-US" sz="1400" dirty="0">
              <a:solidFill>
                <a:srgbClr val="7F7F7F"/>
              </a:solidFill>
              <a:latin typeface="+mj-lt"/>
            </a:endParaRP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22648" y="6111731"/>
            <a:ext cx="402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F7F7F"/>
                </a:solidFill>
              </a:rPr>
              <a:t>Managing </a:t>
            </a:r>
            <a:r>
              <a:rPr lang="en-GB" sz="1400" dirty="0">
                <a:solidFill>
                  <a:srgbClr val="7F7F7F"/>
                </a:solidFill>
              </a:rPr>
              <a:t>risk in urban environments</a:t>
            </a:r>
            <a:r>
              <a:rPr lang="en-US" sz="1400" dirty="0" smtClean="0">
                <a:solidFill>
                  <a:srgbClr val="7F7F7F"/>
                </a:solidFill>
                <a:effectLst/>
              </a:rPr>
              <a:t> </a:t>
            </a:r>
            <a:endParaRPr lang="en-US" sz="1400" dirty="0">
              <a:solidFill>
                <a:srgbClr val="7F7F7F"/>
              </a:solidFill>
            </a:endParaRPr>
          </a:p>
        </p:txBody>
      </p:sp>
      <p:pic>
        <p:nvPicPr>
          <p:cNvPr id="8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88087" y="717961"/>
            <a:ext cx="6537395" cy="2708831"/>
            <a:chOff x="1042981" y="601297"/>
            <a:chExt cx="6537395" cy="270883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1" y="601297"/>
              <a:ext cx="6537395" cy="259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47977" y="2971800"/>
              <a:ext cx="6231231" cy="338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92015" y="3085094"/>
            <a:ext cx="3884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Strong policy, technical and institutional capacities and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mechanisms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305" y="3087302"/>
            <a:ext cx="366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Disaster preparedness and contingency plans, training drills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+mn-ea"/>
                <a:cs typeface="+mn-cs"/>
              </a:rPr>
              <a:t>Revealing the real magnitude of risk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Source Sans Pro Semibold" panose="020B0603030403020204" pitchFamily="34" charset="0"/>
              <a:ea typeface="+mn-ea"/>
              <a:cs typeface="+mn-cs"/>
            </a:endParaRPr>
          </a:p>
        </p:txBody>
      </p:sp>
      <p:pic>
        <p:nvPicPr>
          <p:cNvPr id="6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8" y="1568467"/>
            <a:ext cx="4479771" cy="364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965" y="2420388"/>
            <a:ext cx="3567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Disasters:  42,000,000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(average 1990-2012)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Tuberculosis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43,000,000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(2012)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Malaria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55,000,000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(2012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Traffic accidents: 78,000,000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(2012)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965" y="2009672"/>
            <a:ext cx="1604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Life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year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lost: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19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A risky world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44880" y="5963920"/>
            <a:ext cx="74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Expected future disaster losses annualized over the long term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6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0" y="1573051"/>
            <a:ext cx="9166124" cy="422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Fiscal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resilience challenged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2560" y="6146800"/>
            <a:ext cx="651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Potential financing gaps for a 1 in 100 year loss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52022" y="5050988"/>
            <a:ext cx="440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5%</a:t>
            </a:r>
            <a:r>
              <a:rPr lang="fr-CH" dirty="0" smtClean="0"/>
              <a:t> probability  in </a:t>
            </a:r>
            <a:r>
              <a:rPr lang="fr-CH" b="1" dirty="0" smtClean="0"/>
              <a:t>5 years </a:t>
            </a:r>
            <a:r>
              <a:rPr lang="fr-CH" dirty="0" smtClean="0"/>
              <a:t>of exceeding a loss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3350" y="5528102"/>
            <a:ext cx="1430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>
                <a:latin typeface="Source Sans Pro" panose="020B0503030403020204" pitchFamily="34" charset="0"/>
              </a:rPr>
              <a:t>Flood </a:t>
            </a:r>
            <a:r>
              <a:rPr lang="fr-CH" sz="800" b="1" dirty="0" smtClean="0">
                <a:latin typeface="Source Sans Pro" panose="020B0503030403020204" pitchFamily="34" charset="0"/>
              </a:rPr>
              <a:t>Hazard </a:t>
            </a:r>
            <a:r>
              <a:rPr lang="fr-CH" sz="800" b="1" dirty="0">
                <a:latin typeface="Source Sans Pro" panose="020B0503030403020204" pitchFamily="34" charset="0"/>
              </a:rPr>
              <a:t>- forthcoming</a:t>
            </a:r>
            <a:endParaRPr lang="en-GB" sz="800" b="1" dirty="0">
              <a:latin typeface="Source Sans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4772" y="5061186"/>
            <a:ext cx="450615" cy="346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~</a:t>
            </a:r>
            <a:endParaRPr lang="fr-CH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4" y="1502104"/>
            <a:ext cx="9229666" cy="423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5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An opportunity cost for development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2240" y="5994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The risk to social progress, stability and economic development  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00" y="1328127"/>
            <a:ext cx="6963298" cy="438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3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SIDS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</a:rPr>
              <a:t>: an existential threat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1280" y="5963920"/>
            <a:ext cx="666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Average </a:t>
            </a:r>
            <a:r>
              <a:rPr lang="en-US" dirty="0">
                <a:solidFill>
                  <a:srgbClr val="7F7F7F"/>
                </a:solidFill>
              </a:rPr>
              <a:t>a</a:t>
            </a:r>
            <a:r>
              <a:rPr lang="en-US" dirty="0" smtClean="0">
                <a:solidFill>
                  <a:srgbClr val="7F7F7F"/>
                </a:solidFill>
              </a:rPr>
              <a:t>nnual </a:t>
            </a:r>
            <a:r>
              <a:rPr lang="en-US" dirty="0">
                <a:solidFill>
                  <a:srgbClr val="7F7F7F"/>
                </a:solidFill>
              </a:rPr>
              <a:t>loss </a:t>
            </a:r>
            <a:r>
              <a:rPr lang="en-US" dirty="0" smtClean="0">
                <a:solidFill>
                  <a:srgbClr val="7F7F7F"/>
                </a:solidFill>
              </a:rPr>
              <a:t>as a proportion of social expenditure, capital investment and capital stock: top 15 countries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5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94" y="6615202"/>
            <a:ext cx="545259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" y="6339939"/>
            <a:ext cx="1271026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2" y="1216151"/>
            <a:ext cx="8659023" cy="413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7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1710</Words>
  <Application>Microsoft Office PowerPoint</Application>
  <PresentationFormat>On-screen Show (4:3)</PresentationFormat>
  <Paragraphs>250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Source Sans Pro</vt:lpstr>
      <vt:lpstr>Source Sans Pro Semibold</vt:lpstr>
      <vt:lpstr>Office Theme</vt:lpstr>
      <vt:lpstr> Making development sustainable: the future of  disaster risk management </vt:lpstr>
      <vt:lpstr>25 years of international commitment to disaster risk reduction</vt:lpstr>
      <vt:lpstr>From managing disasters ………</vt:lpstr>
      <vt:lpstr>Less progress in managing risks</vt:lpstr>
      <vt:lpstr>Revealing the real magnitude of risk</vt:lpstr>
      <vt:lpstr>A risky world</vt:lpstr>
      <vt:lpstr>Fiscal resilience challenged</vt:lpstr>
      <vt:lpstr>An opportunity cost for development</vt:lpstr>
      <vt:lpstr>SIDS: an existential threat</vt:lpstr>
      <vt:lpstr>Climate change magnifies risk</vt:lpstr>
      <vt:lpstr>Extensive risk:  eroding resilience</vt:lpstr>
      <vt:lpstr>Underlying risk drivers: Mispricing risk</vt:lpstr>
      <vt:lpstr>Underlying risk drivers: Urbanizing risk</vt:lpstr>
      <vt:lpstr>Underlying risk drivers: Growing inequalities</vt:lpstr>
      <vt:lpstr>Underlying risk drivers:  Overconsumption overwhelming bio-capacity</vt:lpstr>
      <vt:lpstr>Developing sustainably is possible</vt:lpstr>
      <vt:lpstr>From managing disasters to managing risks</vt:lpstr>
      <vt:lpstr>The future of disaster risk management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development sustainable</dc:title>
  <dc:creator>ANDREW MASKREY</dc:creator>
  <cp:lastModifiedBy>Gordon, Belinda</cp:lastModifiedBy>
  <cp:revision>118</cp:revision>
  <cp:lastPrinted>2015-02-20T16:49:38Z</cp:lastPrinted>
  <dcterms:created xsi:type="dcterms:W3CDTF">2015-01-29T07:40:24Z</dcterms:created>
  <dcterms:modified xsi:type="dcterms:W3CDTF">2015-03-11T10:49:43Z</dcterms:modified>
</cp:coreProperties>
</file>